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4026" y="13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21"/>
          <p:cNvSpPr txBox="1"/>
          <p:nvPr/>
        </p:nvSpPr>
        <p:spPr>
          <a:xfrm>
            <a:off x="4230175" y="6017645"/>
            <a:ext cx="30069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rtl="0">
              <a:lnSpc>
                <a:spcPct val="105000"/>
              </a:lnSpc>
              <a:spcBef>
                <a:spcPts val="0"/>
              </a:spcBef>
              <a:spcAft>
                <a:spcPts val="0"/>
              </a:spcAft>
              <a:buNone/>
            </a:pPr>
            <a:r>
              <a:rPr lang="en" sz="1100" i="1" dirty="0">
                <a:latin typeface="Lato"/>
                <a:ea typeface="Lato"/>
                <a:cs typeface="Lato"/>
                <a:sym typeface="Lato"/>
              </a:rPr>
              <a:t>Table: F1 scores for random forest and XGboost models</a:t>
            </a:r>
            <a:endParaRPr sz="1100" i="1" dirty="0">
              <a:solidFill>
                <a:srgbClr val="000000"/>
              </a:solidFill>
              <a:latin typeface="Lato"/>
              <a:ea typeface="Lato"/>
              <a:cs typeface="Lato"/>
              <a:sym typeface="Lato"/>
            </a:endParaRPr>
          </a:p>
        </p:txBody>
      </p:sp>
      <p:sp>
        <p:nvSpPr>
          <p:cNvPr id="462" name="Google Shape;462;p21"/>
          <p:cNvSpPr txBox="1"/>
          <p:nvPr/>
        </p:nvSpPr>
        <p:spPr>
          <a:xfrm>
            <a:off x="431999" y="94600"/>
            <a:ext cx="7111583"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fontScale="85000" lnSpcReduction="20000"/>
          </a:bodyPr>
          <a:lstStyle/>
          <a:p>
            <a:pPr marL="0" lvl="0" indent="0" algn="ctr" rtl="0">
              <a:lnSpc>
                <a:spcPct val="95000"/>
              </a:lnSpc>
              <a:spcBef>
                <a:spcPts val="0"/>
              </a:spcBef>
              <a:spcAft>
                <a:spcPts val="0"/>
              </a:spcAft>
              <a:buNone/>
            </a:pPr>
            <a:r>
              <a:rPr lang="en" sz="2800" dirty="0"/>
              <a:t>Machine Learning Model </a:t>
            </a:r>
          </a:p>
          <a:p>
            <a:pPr marL="0" lvl="0" indent="0" algn="ctr" rtl="0">
              <a:lnSpc>
                <a:spcPct val="95000"/>
              </a:lnSpc>
              <a:spcBef>
                <a:spcPts val="0"/>
              </a:spcBef>
              <a:spcAft>
                <a:spcPts val="0"/>
              </a:spcAft>
              <a:buNone/>
            </a:pPr>
            <a:r>
              <a:rPr lang="en" sz="2800" dirty="0">
                <a:solidFill>
                  <a:srgbClr val="000000"/>
                </a:solidFill>
                <a:latin typeface="Google Sans SemiBold"/>
                <a:ea typeface="Google Sans SemiBold"/>
                <a:cs typeface="Google Sans SemiBold"/>
                <a:sym typeface="Google Sans SemiBold"/>
              </a:rPr>
              <a:t>RF and XGB</a:t>
            </a:r>
            <a:endParaRPr sz="1900" dirty="0">
              <a:solidFill>
                <a:srgbClr val="000000"/>
              </a:solidFill>
              <a:latin typeface="Google Sans SemiBold"/>
              <a:ea typeface="Google Sans SemiBold"/>
              <a:cs typeface="Google Sans SemiBold"/>
              <a:sym typeface="Google Sans SemiBold"/>
            </a:endParaRPr>
          </a:p>
        </p:txBody>
      </p:sp>
      <p:sp>
        <p:nvSpPr>
          <p:cNvPr id="2" name="Google Shape;156;p8">
            <a:extLst>
              <a:ext uri="{FF2B5EF4-FFF2-40B4-BE49-F238E27FC236}">
                <a16:creationId xmlns:a16="http://schemas.microsoft.com/office/drawing/2014/main" id="{5AFA584B-7D08-C287-33FF-9B48AAEAC600}"/>
              </a:ext>
            </a:extLst>
          </p:cNvPr>
          <p:cNvSpPr txBox="1">
            <a:spLocks/>
          </p:cNvSpPr>
          <p:nvPr/>
        </p:nvSpPr>
        <p:spPr>
          <a:xfrm>
            <a:off x="431999" y="735266"/>
            <a:ext cx="7111583" cy="615523"/>
          </a:xfrm>
          <a:prstGeom prst="rect">
            <a:avLst/>
          </a:prstGeom>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t>Executive summary report for the New York City Taxi and Limousine Commission</a:t>
            </a:r>
          </a:p>
          <a:p>
            <a:pPr algn="ctr"/>
            <a:r>
              <a:rPr lang="en-US" dirty="0"/>
              <a:t> Prepared by </a:t>
            </a:r>
            <a:r>
              <a:rPr lang="en-US" dirty="0" err="1"/>
              <a:t>Automatidata</a:t>
            </a:r>
            <a:endParaRPr lang="en-US" dirty="0"/>
          </a:p>
        </p:txBody>
      </p:sp>
      <p:sp>
        <p:nvSpPr>
          <p:cNvPr id="3" name="Google Shape;158;p8">
            <a:extLst>
              <a:ext uri="{FF2B5EF4-FFF2-40B4-BE49-F238E27FC236}">
                <a16:creationId xmlns:a16="http://schemas.microsoft.com/office/drawing/2014/main" id="{AD73E21F-4F8D-D187-6634-D9C09CA59F40}"/>
              </a:ext>
            </a:extLst>
          </p:cNvPr>
          <p:cNvSpPr txBox="1"/>
          <p:nvPr/>
        </p:nvSpPr>
        <p:spPr>
          <a:xfrm>
            <a:off x="2031625" y="1506324"/>
            <a:ext cx="5540100" cy="75172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Roboto"/>
                <a:ea typeface="Roboto"/>
                <a:cs typeface="Roboto"/>
                <a:sym typeface="Roboto"/>
              </a:rPr>
              <a:t>New York City Taxi &amp; Limousine Commission has contracted the Automatidata to build a machine learning model to predict if a NYC TLC taxi cab rider will be a generous tipper. </a:t>
            </a:r>
            <a:endParaRPr sz="1100" dirty="0">
              <a:solidFill>
                <a:schemeClr val="accent2"/>
              </a:solidFill>
              <a:latin typeface="Roboto"/>
              <a:ea typeface="Roboto"/>
              <a:cs typeface="Roboto"/>
              <a:sym typeface="Roboto"/>
            </a:endParaRPr>
          </a:p>
          <a:p>
            <a:pPr marL="0" lvl="0" indent="0" algn="l" rtl="0">
              <a:spcBef>
                <a:spcPts val="0"/>
              </a:spcBef>
              <a:spcAft>
                <a:spcPts val="0"/>
              </a:spcAft>
              <a:buNone/>
            </a:pPr>
            <a:endParaRPr sz="1100" dirty="0">
              <a:solidFill>
                <a:schemeClr val="accent2"/>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4" name="Google Shape;159;p8">
            <a:extLst>
              <a:ext uri="{FF2B5EF4-FFF2-40B4-BE49-F238E27FC236}">
                <a16:creationId xmlns:a16="http://schemas.microsoft.com/office/drawing/2014/main" id="{50EA1F6E-B608-8A9F-753D-8328C9C5AEA6}"/>
              </a:ext>
            </a:extLst>
          </p:cNvPr>
          <p:cNvSpPr txBox="1"/>
          <p:nvPr/>
        </p:nvSpPr>
        <p:spPr>
          <a:xfrm>
            <a:off x="2031625" y="2490550"/>
            <a:ext cx="5540100" cy="101776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Roboto"/>
                <a:ea typeface="Roboto"/>
                <a:cs typeface="Roboto"/>
                <a:sym typeface="Roboto"/>
              </a:rPr>
              <a:t>Due to ethical concerns modeling non-tippers was not considered, instead it was decided to predict “generous” tippers—riders who tip at least 20% or more. Though this approach should balance competing interests of taxi drivers and potential passengers, still the drivers adverse selection remains: favoring high tips paying customers over those paying less than 20%.</a:t>
            </a:r>
            <a:endParaRPr sz="1100" dirty="0">
              <a:solidFill>
                <a:schemeClr val="accent2"/>
              </a:solidFill>
              <a:latin typeface="Roboto"/>
              <a:ea typeface="Roboto"/>
              <a:cs typeface="Roboto"/>
              <a:sym typeface="Roboto"/>
            </a:endParaRPr>
          </a:p>
        </p:txBody>
      </p:sp>
      <p:sp>
        <p:nvSpPr>
          <p:cNvPr id="5" name="Google Shape;160;p8">
            <a:extLst>
              <a:ext uri="{FF2B5EF4-FFF2-40B4-BE49-F238E27FC236}">
                <a16:creationId xmlns:a16="http://schemas.microsoft.com/office/drawing/2014/main" id="{C56F706A-CB6A-D4D2-AF03-C9EC35B7267B}"/>
              </a:ext>
            </a:extLst>
          </p:cNvPr>
          <p:cNvSpPr txBox="1"/>
          <p:nvPr/>
        </p:nvSpPr>
        <p:spPr>
          <a:xfrm>
            <a:off x="2031625" y="3414938"/>
            <a:ext cx="5540100" cy="9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Roboto"/>
                <a:ea typeface="Roboto"/>
                <a:cs typeface="Roboto"/>
                <a:sym typeface="Roboto"/>
              </a:rPr>
              <a:t>The data team used two different modeling architectures and compared their results. Unfortunately, neither approach delivered strong predictions. As a result, the team would recommend using this model as a tool to derive deeper business insight, or at best a very rough guide to taxi drivers. The next steps section offers suggestions for additional analysis that could improve the usability of the results.</a:t>
            </a:r>
            <a:endParaRPr sz="1100" dirty="0">
              <a:solidFill>
                <a:schemeClr val="accent2"/>
              </a:solidFill>
              <a:latin typeface="Roboto"/>
              <a:ea typeface="Roboto"/>
              <a:cs typeface="Roboto"/>
              <a:sym typeface="Roboto"/>
            </a:endParaRPr>
          </a:p>
        </p:txBody>
      </p:sp>
      <p:pic>
        <p:nvPicPr>
          <p:cNvPr id="12" name="Google Shape;165;p8">
            <a:extLst>
              <a:ext uri="{FF2B5EF4-FFF2-40B4-BE49-F238E27FC236}">
                <a16:creationId xmlns:a16="http://schemas.microsoft.com/office/drawing/2014/main" id="{A1C67F06-FB2F-DD6F-B88D-B4193036CBFA}"/>
              </a:ext>
            </a:extLst>
          </p:cNvPr>
          <p:cNvPicPr preferRelativeResize="0"/>
          <p:nvPr/>
        </p:nvPicPr>
        <p:blipFill>
          <a:blip r:embed="rId3">
            <a:alphaModFix/>
          </a:blip>
          <a:stretch>
            <a:fillRect/>
          </a:stretch>
        </p:blipFill>
        <p:spPr>
          <a:xfrm>
            <a:off x="4202182" y="4678651"/>
            <a:ext cx="3341400" cy="1323937"/>
          </a:xfrm>
          <a:prstGeom prst="rect">
            <a:avLst/>
          </a:prstGeom>
          <a:noFill/>
          <a:ln>
            <a:noFill/>
          </a:ln>
        </p:spPr>
      </p:pic>
      <p:sp>
        <p:nvSpPr>
          <p:cNvPr id="15" name="Google Shape;161;p8">
            <a:extLst>
              <a:ext uri="{FF2B5EF4-FFF2-40B4-BE49-F238E27FC236}">
                <a16:creationId xmlns:a16="http://schemas.microsoft.com/office/drawing/2014/main" id="{27E540D8-2186-C192-6414-71F5680A2557}"/>
              </a:ext>
            </a:extLst>
          </p:cNvPr>
          <p:cNvSpPr txBox="1"/>
          <p:nvPr/>
        </p:nvSpPr>
        <p:spPr>
          <a:xfrm>
            <a:off x="432000" y="4972624"/>
            <a:ext cx="3341400" cy="214927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Behind the data</a:t>
            </a:r>
            <a:endParaRPr sz="1200" b="1" dirty="0"/>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Roboto"/>
                <a:ea typeface="Roboto"/>
                <a:cs typeface="Roboto"/>
                <a:sym typeface="Roboto"/>
              </a:rPr>
              <a:t>The modeling assumption was a trip’s itinerary, predicted fare amount, and time of day may have a strong enough relationship with tip amount that we could accurately predict generous tipping.</a:t>
            </a:r>
            <a:endParaRPr sz="1100" dirty="0">
              <a:solidFill>
                <a:schemeClr val="accent2"/>
              </a:solidFill>
              <a:latin typeface="Roboto"/>
              <a:ea typeface="Roboto"/>
              <a:cs typeface="Roboto"/>
              <a:sym typeface="Roboto"/>
            </a:endParaRPr>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Roboto"/>
                <a:ea typeface="Roboto"/>
                <a:cs typeface="Roboto"/>
                <a:sym typeface="Roboto"/>
              </a:rPr>
              <a:t>After built of identified models and model testing, results showed not as strong a correlation as anticipated, with an F</a:t>
            </a:r>
            <a:r>
              <a:rPr lang="en" sz="1100" baseline="-25000" dirty="0">
                <a:solidFill>
                  <a:schemeClr val="accent2"/>
                </a:solidFill>
                <a:latin typeface="Roboto"/>
                <a:ea typeface="Roboto"/>
                <a:cs typeface="Roboto"/>
                <a:sym typeface="Roboto"/>
              </a:rPr>
              <a:t>1</a:t>
            </a:r>
            <a:r>
              <a:rPr lang="en" sz="1100" dirty="0">
                <a:solidFill>
                  <a:schemeClr val="accent2"/>
                </a:solidFill>
                <a:latin typeface="Roboto"/>
                <a:ea typeface="Roboto"/>
                <a:cs typeface="Roboto"/>
                <a:sym typeface="Roboto"/>
              </a:rPr>
              <a:t> score of just 0.350.</a:t>
            </a:r>
            <a:endParaRPr sz="1100" dirty="0">
              <a:solidFill>
                <a:schemeClr val="accent2"/>
              </a:solidFill>
              <a:latin typeface="Roboto"/>
              <a:ea typeface="Roboto"/>
              <a:cs typeface="Roboto"/>
              <a:sym typeface="Roboto"/>
            </a:endParaRPr>
          </a:p>
        </p:txBody>
      </p:sp>
      <p:sp>
        <p:nvSpPr>
          <p:cNvPr id="17" name="Google Shape;164;p8">
            <a:extLst>
              <a:ext uri="{FF2B5EF4-FFF2-40B4-BE49-F238E27FC236}">
                <a16:creationId xmlns:a16="http://schemas.microsoft.com/office/drawing/2014/main" id="{AFEBD863-0132-CDEA-B445-68C0E898CC8C}"/>
              </a:ext>
            </a:extLst>
          </p:cNvPr>
          <p:cNvSpPr txBox="1"/>
          <p:nvPr/>
        </p:nvSpPr>
        <p:spPr>
          <a:xfrm>
            <a:off x="4198200" y="6160145"/>
            <a:ext cx="3373375" cy="134392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Future model suggestions</a:t>
            </a:r>
            <a:endParaRPr sz="1200" b="1" dirty="0">
              <a:solidFill>
                <a:schemeClr val="accent2"/>
              </a:solidFill>
            </a:endParaRPr>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Roboto"/>
                <a:ea typeface="Roboto"/>
                <a:cs typeface="Roboto"/>
                <a:sym typeface="Roboto"/>
              </a:rPr>
              <a:t>Collect or add more detailed driver and user-level data, including past tipping behavior.</a:t>
            </a:r>
            <a:endParaRPr sz="1100" dirty="0">
              <a:solidFill>
                <a:schemeClr val="accent2"/>
              </a:solidFill>
              <a:latin typeface="Roboto"/>
              <a:ea typeface="Roboto"/>
              <a:cs typeface="Roboto"/>
              <a:sym typeface="Roboto"/>
            </a:endParaRPr>
          </a:p>
          <a:p>
            <a:pPr marL="457200" lvl="0" indent="-295275" algn="l" rtl="0">
              <a:spcBef>
                <a:spcPts val="0"/>
              </a:spcBef>
              <a:spcAft>
                <a:spcPts val="0"/>
              </a:spcAft>
              <a:buClr>
                <a:schemeClr val="dk1"/>
              </a:buClr>
              <a:buSzPts val="1050"/>
              <a:buFont typeface="Roboto"/>
              <a:buChar char="●"/>
            </a:pPr>
            <a:r>
              <a:rPr lang="en" sz="1100" dirty="0">
                <a:solidFill>
                  <a:schemeClr val="accent2"/>
                </a:solidFill>
                <a:latin typeface="Roboto"/>
                <a:ea typeface="Roboto"/>
                <a:cs typeface="Roboto"/>
                <a:sym typeface="Roboto"/>
              </a:rPr>
              <a:t>Cluster with K-means and analyze the clusters to derive insights from the data</a:t>
            </a:r>
            <a:endParaRPr sz="1100" dirty="0">
              <a:solidFill>
                <a:schemeClr val="accent2"/>
              </a:solidFill>
              <a:latin typeface="Roboto"/>
              <a:ea typeface="Roboto"/>
              <a:cs typeface="Roboto"/>
              <a:sym typeface="Roboto"/>
            </a:endParaRPr>
          </a:p>
        </p:txBody>
      </p:sp>
      <p:sp>
        <p:nvSpPr>
          <p:cNvPr id="18" name="Google Shape;162;p8">
            <a:extLst>
              <a:ext uri="{FF2B5EF4-FFF2-40B4-BE49-F238E27FC236}">
                <a16:creationId xmlns:a16="http://schemas.microsoft.com/office/drawing/2014/main" id="{133B1ED5-FE0C-C5C3-1AA1-ECE86246D18D}"/>
              </a:ext>
            </a:extLst>
          </p:cNvPr>
          <p:cNvSpPr txBox="1"/>
          <p:nvPr/>
        </p:nvSpPr>
        <p:spPr>
          <a:xfrm>
            <a:off x="432000" y="7316819"/>
            <a:ext cx="7041900" cy="83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Results Summary</a:t>
            </a:r>
            <a:endParaRPr sz="1200" b="1" dirty="0">
              <a:solidFill>
                <a:schemeClr val="accent2"/>
              </a:solidFill>
            </a:endParaRPr>
          </a:p>
          <a:p>
            <a:pPr marL="0" lvl="0" indent="0" algn="l" rtl="0">
              <a:spcBef>
                <a:spcPts val="1000"/>
              </a:spcBef>
              <a:spcAft>
                <a:spcPts val="0"/>
              </a:spcAft>
              <a:buNone/>
            </a:pPr>
            <a:r>
              <a:rPr lang="en" sz="1100" dirty="0">
                <a:solidFill>
                  <a:schemeClr val="accent2"/>
                </a:solidFill>
                <a:latin typeface="Roboto"/>
                <a:ea typeface="Roboto"/>
                <a:cs typeface="Roboto"/>
                <a:sym typeface="Roboto"/>
              </a:rPr>
              <a:t>The resulting algorithm is usable to predict riders who might be generous tippers, but has serious limitations to its usability in informing business decisions. Refer to the “next steps” section for suggestions.</a:t>
            </a:r>
            <a:endParaRPr sz="1100" dirty="0">
              <a:solidFill>
                <a:schemeClr val="accent2"/>
              </a:solidFill>
              <a:latin typeface="Roboto"/>
              <a:ea typeface="Roboto"/>
              <a:cs typeface="Roboto"/>
              <a:sym typeface="Roboto"/>
            </a:endParaRPr>
          </a:p>
        </p:txBody>
      </p:sp>
      <p:sp>
        <p:nvSpPr>
          <p:cNvPr id="19" name="Google Shape;163;p8">
            <a:extLst>
              <a:ext uri="{FF2B5EF4-FFF2-40B4-BE49-F238E27FC236}">
                <a16:creationId xmlns:a16="http://schemas.microsoft.com/office/drawing/2014/main" id="{46691092-8006-9497-E635-BCB924FEB04A}"/>
              </a:ext>
            </a:extLst>
          </p:cNvPr>
          <p:cNvSpPr txBox="1"/>
          <p:nvPr/>
        </p:nvSpPr>
        <p:spPr>
          <a:xfrm>
            <a:off x="432000" y="8556000"/>
            <a:ext cx="7111582" cy="92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100" dirty="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with a very high degree of uncertainty. However, additional data is needed to realize significant improvement to the model.</a:t>
            </a:r>
            <a:endParaRPr sz="1100" dirty="0">
              <a:solidFill>
                <a:schemeClr val="accent2"/>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392</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Lato</vt:lpstr>
      <vt:lpstr>PT Sans Narrow</vt:lpstr>
      <vt:lpstr>Google Sans SemiBold</vt:lpstr>
      <vt:lpstr>Calibri</vt:lpstr>
      <vt:lpstr>Roboto</vt:lpstr>
      <vt:lpstr>Google Sans</vt:lpstr>
      <vt:lpstr>Arial</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Adrian Maier</cp:lastModifiedBy>
  <cp:revision>2</cp:revision>
  <dcterms:modified xsi:type="dcterms:W3CDTF">2023-07-04T04:05:29Z</dcterms:modified>
</cp:coreProperties>
</file>